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3"/>
  </p:notesMasterIdLst>
  <p:sldIdLst>
    <p:sldId id="265" r:id="rId2"/>
    <p:sldId id="267" r:id="rId3"/>
    <p:sldId id="268" r:id="rId4"/>
    <p:sldId id="269" r:id="rId5"/>
    <p:sldId id="270" r:id="rId6"/>
    <p:sldId id="258" r:id="rId7"/>
    <p:sldId id="271" r:id="rId8"/>
    <p:sldId id="273" r:id="rId9"/>
    <p:sldId id="274" r:id="rId10"/>
    <p:sldId id="262" r:id="rId11"/>
    <p:sldId id="276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000099"/>
    <a:srgbClr val="CCECFF"/>
    <a:srgbClr val="FFCCFF"/>
    <a:srgbClr val="663300"/>
    <a:srgbClr val="FFFF99"/>
    <a:srgbClr val="FF9933"/>
    <a:srgbClr val="333300"/>
    <a:srgbClr val="CC99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7" autoAdjust="0"/>
    <p:restoredTop sz="99476" autoAdjust="0"/>
  </p:normalViewPr>
  <p:slideViewPr>
    <p:cSldViewPr>
      <p:cViewPr varScale="1">
        <p:scale>
          <a:sx n="79" d="100"/>
          <a:sy n="79" d="100"/>
        </p:scale>
        <p:origin x="-88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9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60"/>
      <c:hPercent val="62"/>
      <c:rotY val="70"/>
      <c:depthPercent val="6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6131386861313872E-2"/>
          <c:y val="4.7313915857605179E-2"/>
          <c:w val="0.68855773320305769"/>
          <c:h val="0.8407175802053868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налоговые 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7591240875912416E-3"/>
                  <c:y val="-6.1488673139158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8.7591240875912416E-3"/>
                  <c:y val="-6.1488673139158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2992700729927005E-3"/>
                  <c:y val="-4.02871849756644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Sheet1!$B$2:$D$2</c:f>
              <c:numCache>
                <c:formatCode>0.0</c:formatCode>
                <c:ptCount val="3"/>
                <c:pt idx="0">
                  <c:v>9781.3999999999978</c:v>
                </c:pt>
                <c:pt idx="1">
                  <c:v>9998.7999999999993</c:v>
                </c:pt>
                <c:pt idx="2">
                  <c:v>10236.299999999999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безвозмездные  поступления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737226277372264E-2"/>
                  <c:y val="-4.2071197411003236E-2"/>
                </c:manualLayout>
              </c:layout>
              <c:numFmt formatCode="#,##0.0" sourceLinked="0"/>
              <c:spPr/>
              <c:txPr>
                <a:bodyPr/>
                <a:lstStyle/>
                <a:p>
                  <a:pPr algn="ctr" rtl="0">
                    <a:defRPr lang="en-US" sz="1800" b="0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11678832116794E-2"/>
                  <c:y val="-7.44336569579288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9416058394160583E-2"/>
                  <c:y val="-6.47249190938511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Sheet1!$B$4:$D$4</c:f>
              <c:numCache>
                <c:formatCode>0.0</c:formatCode>
                <c:ptCount val="3"/>
                <c:pt idx="0">
                  <c:v>27398.400000000001</c:v>
                </c:pt>
                <c:pt idx="1">
                  <c:v>23532.9</c:v>
                </c:pt>
                <c:pt idx="2">
                  <c:v>30817.8</c:v>
                </c:pt>
              </c:numCache>
            </c:numRef>
          </c:val>
        </c:ser>
        <c:ser>
          <c:idx val="2"/>
          <c:order val="2"/>
          <c:tx>
            <c:strRef>
              <c:f>Sheet1!$A$3</c:f>
              <c:strCache>
                <c:ptCount val="1"/>
                <c:pt idx="0">
                  <c:v>неналоговые 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737226277372264E-2"/>
                  <c:y val="-5.8252427184466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897810218978048E-2"/>
                  <c:y val="-5.1779935275080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3576642335766425E-2"/>
                  <c:y val="-5.1779935275080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</c:strCache>
            </c:strRef>
          </c:cat>
          <c:val>
            <c:numRef>
              <c:f>Sheet1!$B$3:$D$3</c:f>
              <c:numCache>
                <c:formatCode>0.0</c:formatCode>
                <c:ptCount val="3"/>
                <c:pt idx="0">
                  <c:v>715.79999999999927</c:v>
                </c:pt>
                <c:pt idx="1">
                  <c:v>186.5</c:v>
                </c:pt>
                <c:pt idx="2">
                  <c:v>125.79999999999927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0"/>
        <c:gapDepth val="0"/>
        <c:shape val="cylinder"/>
        <c:axId val="110478848"/>
        <c:axId val="110358528"/>
        <c:axId val="0"/>
      </c:bar3DChart>
      <c:catAx>
        <c:axId val="110478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10358528"/>
        <c:crosses val="autoZero"/>
        <c:auto val="1"/>
        <c:lblAlgn val="ctr"/>
        <c:lblOffset val="100"/>
        <c:noMultiLvlLbl val="0"/>
      </c:catAx>
      <c:valAx>
        <c:axId val="1103585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104788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661532271969653"/>
          <c:y val="0.43085620365415489"/>
          <c:w val="0.26024599114891661"/>
          <c:h val="0.56547205871110773"/>
        </c:manualLayout>
      </c:layout>
      <c:overlay val="0"/>
      <c:txPr>
        <a:bodyPr/>
        <a:lstStyle/>
        <a:p>
          <a:pPr>
            <a:defRPr sz="1600">
              <a:latin typeface="Tahoma" pitchFamily="34" charset="0"/>
              <a:cs typeface="Tahoma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75"/>
          <c:y val="0.12195121951219512"/>
          <c:w val="0.56597222222222221"/>
          <c:h val="0.6626016260162601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7829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320560183015412"/>
          <c:y val="6.5370814719572054E-2"/>
          <c:w val="0.8098624874037601"/>
          <c:h val="0.4877594309862330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2411188539879861E-2"/>
                  <c:y val="-1.556066348288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7569928374249131E-3"/>
                  <c:y val="8.89180770450632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6954303160259058E-17"/>
                  <c:y val="4.4338864635790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>
                    <a:latin typeface="Tahoma" pitchFamily="34" charset="0"/>
                    <a:cs typeface="Tahoma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обслуживание муниципального долга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7574.03</c:v>
                </c:pt>
                <c:pt idx="1">
                  <c:v>341.1</c:v>
                </c:pt>
                <c:pt idx="2">
                  <c:v>101</c:v>
                </c:pt>
                <c:pt idx="3">
                  <c:v>23249.200000000001</c:v>
                </c:pt>
                <c:pt idx="4">
                  <c:v>5926.2000000000007</c:v>
                </c:pt>
                <c:pt idx="5">
                  <c:v>614.6</c:v>
                </c:pt>
                <c:pt idx="6">
                  <c:v>89</c:v>
                </c:pt>
                <c:pt idx="7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7.7569928374249131E-3"/>
                  <c:y val="-1.333771155675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066342418852328E-3"/>
                  <c:y val="-2.1113911314623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>
                    <a:latin typeface="Tahoma" pitchFamily="34" charset="0"/>
                    <a:cs typeface="Tahoma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обслуживание муниципального долга</c:v>
                </c:pt>
              </c:strCache>
            </c:strRef>
          </c:cat>
          <c:val>
            <c:numRef>
              <c:f>Лист1!$C$2:$C$9</c:f>
              <c:numCache>
                <c:formatCode>0.0</c:formatCode>
                <c:ptCount val="8"/>
                <c:pt idx="0">
                  <c:v>7227.73</c:v>
                </c:pt>
                <c:pt idx="1">
                  <c:v>375.70000000000005</c:v>
                </c:pt>
                <c:pt idx="2">
                  <c:v>0</c:v>
                </c:pt>
                <c:pt idx="3">
                  <c:v>22379.7</c:v>
                </c:pt>
                <c:pt idx="4">
                  <c:v>2647</c:v>
                </c:pt>
                <c:pt idx="5">
                  <c:v>630.29999999999995</c:v>
                </c:pt>
                <c:pt idx="6">
                  <c:v>89.9</c:v>
                </c:pt>
                <c:pt idx="7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2055942699399021E-3"/>
                  <c:y val="-2.0006567335139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2.0006567335139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6537465008449409E-2"/>
                  <c:y val="-6.3341235193985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842565783574769E-2"/>
                  <c:y val="3.6794580338182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3.1007746890842638E-2"/>
                  <c:y val="-6.33412351939862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>
                    <a:latin typeface="Tahoma" pitchFamily="34" charset="0"/>
                    <a:cs typeface="Tahoma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Лист1!$A$2:$A$9</c:f>
              <c:strCache>
                <c:ptCount val="8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культура</c:v>
                </c:pt>
                <c:pt idx="6">
                  <c:v>социальная политика</c:v>
                </c:pt>
                <c:pt idx="7">
                  <c:v>обслуживание муниципального долга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 formatCode="0.0">
                  <c:v>7290.93</c:v>
                </c:pt>
                <c:pt idx="1">
                  <c:v>410.90000000000003</c:v>
                </c:pt>
                <c:pt idx="2" formatCode="0.0">
                  <c:v>0</c:v>
                </c:pt>
                <c:pt idx="3" formatCode="0.0">
                  <c:v>29827.100000000002</c:v>
                </c:pt>
                <c:pt idx="4" formatCode="0.0">
                  <c:v>2172.5</c:v>
                </c:pt>
                <c:pt idx="5" formatCode="0.0">
                  <c:v>646.5</c:v>
                </c:pt>
                <c:pt idx="6" formatCode="0.0">
                  <c:v>93.5</c:v>
                </c:pt>
                <c:pt idx="7" formatCode="0.0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44718080"/>
        <c:axId val="144723968"/>
        <c:axId val="145405696"/>
      </c:bar3DChart>
      <c:catAx>
        <c:axId val="14471808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solidFill>
                  <a:schemeClr val="tx1">
                    <a:lumMod val="95000"/>
                    <a:lumOff val="5000"/>
                  </a:schemeClr>
                </a:solidFill>
              </a:defRPr>
            </a:pPr>
            <a:endParaRPr lang="ru-RU"/>
          </a:p>
        </c:txPr>
        <c:crossAx val="144723968"/>
        <c:crossesAt val="1"/>
        <c:auto val="1"/>
        <c:lblAlgn val="ctr"/>
        <c:lblOffset val="100"/>
        <c:noMultiLvlLbl val="0"/>
      </c:catAx>
      <c:valAx>
        <c:axId val="144723968"/>
        <c:scaling>
          <c:orientation val="minMax"/>
        </c:scaling>
        <c:delete val="1"/>
        <c:axPos val="l"/>
        <c:title>
          <c:tx>
            <c:rich>
              <a:bodyPr rot="-5400000" vert="horz"/>
              <a:lstStyle/>
              <a:p>
                <a:pPr>
                  <a:defRPr b="1" spc="0">
                    <a:latin typeface="Tahoma" pitchFamily="34" charset="0"/>
                    <a:cs typeface="Tahoma" pitchFamily="34" charset="0"/>
                  </a:defRPr>
                </a:pPr>
                <a:r>
                  <a:rPr lang="ru-RU" b="0" spc="0" dirty="0" err="1" smtClean="0">
                    <a:latin typeface="Tahoma" pitchFamily="34" charset="0"/>
                    <a:cs typeface="Tahoma" pitchFamily="34" charset="0"/>
                  </a:rPr>
                  <a:t>Тыс.рублей</a:t>
                </a:r>
                <a:endParaRPr lang="ru-RU" b="0" spc="0" dirty="0">
                  <a:latin typeface="Tahoma" pitchFamily="34" charset="0"/>
                  <a:cs typeface="Tahoma" pitchFamily="34" charset="0"/>
                </a:endParaRPr>
              </a:p>
            </c:rich>
          </c:tx>
          <c:layout>
            <c:manualLayout>
              <c:xMode val="edge"/>
              <c:yMode val="edge"/>
              <c:x val="0.94386746805157273"/>
              <c:y val="0.2391308152947494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144718080"/>
        <c:crosses val="autoZero"/>
        <c:crossBetween val="between"/>
      </c:valAx>
      <c:serAx>
        <c:axId val="14540569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 b="1" baseline="0">
                <a:latin typeface="Tahoma" pitchFamily="34" charset="0"/>
                <a:cs typeface="Tahoma" pitchFamily="34" charset="0"/>
              </a:defRPr>
            </a:pPr>
            <a:endParaRPr lang="ru-RU"/>
          </a:p>
        </c:txPr>
        <c:crossAx val="144723968"/>
        <c:crosses val="autoZero"/>
        <c:tickLblSkip val="1"/>
      </c:ser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590F8-8391-4C77-B122-9D3997AB544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D2982A-495F-4B30-8FFC-8A277846FB19}">
      <dgm:prSet custT="1"/>
      <dgm:spPr>
        <a:solidFill>
          <a:schemeClr val="tx2">
            <a:lumMod val="40000"/>
            <a:lumOff val="60000"/>
            <a:alpha val="89804"/>
          </a:schemeClr>
        </a:solidFill>
      </dgm:spPr>
      <dgm:t>
        <a:bodyPr/>
        <a:lstStyle/>
        <a:p>
          <a:pPr algn="just"/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Положение о бюджетном устройстве и бюджетном процессе в Грабовском сельсовете Бессоновского района Пензенской области, утвержденное решением  от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25.03.2022г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. №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191-38/3</a:t>
          </a:r>
          <a:endParaRPr lang="ru-RU" sz="1400" b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1529C3-4E24-4451-B302-072A3F20D9A9}" type="parTrans" cxnId="{3A1155BE-8FDA-42F0-855F-83F9202DC817}">
      <dgm:prSet/>
      <dgm:spPr/>
      <dgm:t>
        <a:bodyPr/>
        <a:lstStyle/>
        <a:p>
          <a:endParaRPr lang="ru-RU"/>
        </a:p>
      </dgm:t>
    </dgm:pt>
    <dgm:pt modelId="{04257793-C5CF-4850-B136-B820F129E1B1}" type="sibTrans" cxnId="{3A1155BE-8FDA-42F0-855F-83F9202DC817}">
      <dgm:prSet/>
      <dgm:spPr/>
      <dgm:t>
        <a:bodyPr/>
        <a:lstStyle/>
        <a:p>
          <a:endParaRPr lang="ru-RU"/>
        </a:p>
      </dgm:t>
    </dgm:pt>
    <dgm:pt modelId="{3018961B-01A6-41F6-9B81-0B98D95ED339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Муниципальные программы Грабовского сельсовета: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1. Развитие муниципальной службы Грабовского сельсовета 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2.Управление муниципальными финансами, муниципальным долгом, муниципальной собственностью Грабовского сельсовета  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3.Социальная поддержка граждан Грабовского сельсовета 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4. Комплексная программа модернизации и реформирования жилищно-коммунального хозяйства Грабовского сельсовета 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5. Обеспечение функционирования транспортной инфраструктуры Грабовского сельсовета 6.Обеспечение общественного порядка и противодействие преступности в Грабовском сельсовете</a:t>
          </a:r>
        </a:p>
        <a:p>
          <a:pPr algn="just">
            <a:lnSpc>
              <a:spcPct val="100000"/>
            </a:lnSpc>
            <a:spcAft>
              <a:spcPts val="0"/>
            </a:spcAft>
          </a:pP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7.Комплексное развитие сельской территории Грабовского сельсовета</a:t>
          </a:r>
          <a:endParaRPr lang="ru-RU" sz="1400" b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6862533A-D5CD-4B79-9EDF-A16748105F34}" type="parTrans" cxnId="{6DBAEFC9-76B4-4EDF-8815-E3F5C2EA077F}">
      <dgm:prSet/>
      <dgm:spPr/>
      <dgm:t>
        <a:bodyPr/>
        <a:lstStyle/>
        <a:p>
          <a:endParaRPr lang="ru-RU"/>
        </a:p>
      </dgm:t>
    </dgm:pt>
    <dgm:pt modelId="{2BAA079C-0FA2-46C8-A306-804FC0C51EBE}" type="sibTrans" cxnId="{6DBAEFC9-76B4-4EDF-8815-E3F5C2EA077F}">
      <dgm:prSet/>
      <dgm:spPr/>
      <dgm:t>
        <a:bodyPr/>
        <a:lstStyle/>
        <a:p>
          <a:endParaRPr lang="ru-RU"/>
        </a:p>
      </dgm:t>
    </dgm:pt>
    <dgm:pt modelId="{21AED198-A93E-46AB-9CF8-0BC96A35547D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algn="just"/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Прогнозный план приватизации муниципального имущества муниципального образования Грабовский сельсовет на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2024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 и плановый период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2025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и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годов, утвержденный решением от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17.11.2023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г.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№301-58/3</a:t>
          </a:r>
          <a:endParaRPr lang="ru-RU" sz="1400" b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400A37FF-FF17-47AA-95D5-52A64A4D055E}" type="parTrans" cxnId="{DA4750E2-C2A8-4C65-9EB5-A11C65CD91B2}">
      <dgm:prSet/>
      <dgm:spPr/>
      <dgm:t>
        <a:bodyPr/>
        <a:lstStyle/>
        <a:p>
          <a:endParaRPr lang="ru-RU"/>
        </a:p>
      </dgm:t>
    </dgm:pt>
    <dgm:pt modelId="{62B79777-67C1-4D94-B0C6-1727A2A26702}" type="sibTrans" cxnId="{DA4750E2-C2A8-4C65-9EB5-A11C65CD91B2}">
      <dgm:prSet/>
      <dgm:spPr/>
      <dgm:t>
        <a:bodyPr/>
        <a:lstStyle/>
        <a:p>
          <a:endParaRPr lang="ru-RU"/>
        </a:p>
      </dgm:t>
    </dgm:pt>
    <dgm:pt modelId="{540889A5-BE50-4F9C-B305-767D0898E51E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Основные направлениях бюджетной политики и налоговой политики Грабовского сельсовета на 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2024 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 и на плановый период 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2025 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и 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годов, одобренные постановлением  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№322 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от 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31.10.2023г</a:t>
          </a:r>
          <a:r>
            <a:rPr lang="ru-RU" sz="1400" b="0" i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AEBD353D-573F-4554-87AF-20161ECEE10E}" type="parTrans" cxnId="{A80B44E4-F570-4041-BA0F-CAA54FCF2393}">
      <dgm:prSet/>
      <dgm:spPr/>
      <dgm:t>
        <a:bodyPr/>
        <a:lstStyle/>
        <a:p>
          <a:endParaRPr lang="ru-RU"/>
        </a:p>
      </dgm:t>
    </dgm:pt>
    <dgm:pt modelId="{13C64FCC-174D-4B11-B93D-01DBF1643283}" type="sibTrans" cxnId="{A80B44E4-F570-4041-BA0F-CAA54FCF2393}">
      <dgm:prSet/>
      <dgm:spPr/>
      <dgm:t>
        <a:bodyPr/>
        <a:lstStyle/>
        <a:p>
          <a:endParaRPr lang="ru-RU"/>
        </a:p>
      </dgm:t>
    </dgm:pt>
    <dgm:pt modelId="{9ACB7FE2-0DDD-430D-B51B-8F70EA025DB3}">
      <dgm:prSet custT="1"/>
      <dgm:spPr>
        <a:solidFill>
          <a:schemeClr val="tx2">
            <a:lumMod val="40000"/>
            <a:lumOff val="60000"/>
            <a:alpha val="90000"/>
          </a:schemeClr>
        </a:solidFill>
      </dgm:spPr>
      <dgm:t>
        <a:bodyPr/>
        <a:lstStyle/>
        <a:p>
          <a:pPr algn="just"/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Прогноз социально-экономического развития Грабовского сельсовета на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2024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 и на плановый период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2025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и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годов, одобренный постановлением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№327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от 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08.11.2023г</a:t>
          </a:r>
          <a:r>
            <a:rPr lang="ru-RU" sz="1400" b="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gm:t>
    </dgm:pt>
    <dgm:pt modelId="{83D3A003-DDBD-4FE7-8CAB-F73D6FD6EC72}" type="parTrans" cxnId="{1C7CA77A-22B9-43F4-A063-457A79870190}">
      <dgm:prSet/>
      <dgm:spPr/>
      <dgm:t>
        <a:bodyPr/>
        <a:lstStyle/>
        <a:p>
          <a:endParaRPr lang="ru-RU"/>
        </a:p>
      </dgm:t>
    </dgm:pt>
    <dgm:pt modelId="{CFD0D488-D8EE-4C9F-ACA4-DA89B715D22A}" type="sibTrans" cxnId="{1C7CA77A-22B9-43F4-A063-457A79870190}">
      <dgm:prSet/>
      <dgm:spPr/>
      <dgm:t>
        <a:bodyPr/>
        <a:lstStyle/>
        <a:p>
          <a:endParaRPr lang="ru-RU"/>
        </a:p>
      </dgm:t>
    </dgm:pt>
    <dgm:pt modelId="{EAD3EC8D-41E8-48B2-AC50-DA757502E36D}" type="pres">
      <dgm:prSet presAssocID="{E0E590F8-8391-4C77-B122-9D3997AB544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33F7CBFB-3DA8-4D5C-81FA-05549E9ADFF7}" type="pres">
      <dgm:prSet presAssocID="{E0E590F8-8391-4C77-B122-9D3997AB5446}" presName="pyramid" presStyleLbl="node1" presStyleIdx="0" presStyleCnt="1" custLinFactNeighborX="30970" custLinFactNeighborY="2985"/>
      <dgm:spPr>
        <a:solidFill>
          <a:srgbClr val="663300"/>
        </a:solidFill>
      </dgm:spPr>
    </dgm:pt>
    <dgm:pt modelId="{2CC4E1D1-8BE8-4113-9AAB-D71F1B6E6F8B}" type="pres">
      <dgm:prSet presAssocID="{E0E590F8-8391-4C77-B122-9D3997AB5446}" presName="theList" presStyleCnt="0"/>
      <dgm:spPr/>
    </dgm:pt>
    <dgm:pt modelId="{982F869E-6C70-48CA-803C-4A5E775D788C}" type="pres">
      <dgm:prSet presAssocID="{51D2982A-495F-4B30-8FFC-8A277846FB19}" presName="aNode" presStyleLbl="fgAcc1" presStyleIdx="0" presStyleCnt="5" custScaleX="244200" custScaleY="285371" custLinFactY="-100000" custLinFactNeighborX="1492" custLinFactNeighborY="-1897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02385-2D21-4D52-A6B4-EF5E9F7E9953}" type="pres">
      <dgm:prSet presAssocID="{51D2982A-495F-4B30-8FFC-8A277846FB19}" presName="aSpace" presStyleCnt="0"/>
      <dgm:spPr/>
    </dgm:pt>
    <dgm:pt modelId="{2BA73FFF-702F-4D4F-BA5D-98EFC261A1BB}" type="pres">
      <dgm:prSet presAssocID="{3018961B-01A6-41F6-9B81-0B98D95ED339}" presName="aNode" presStyleLbl="fgAcc1" presStyleIdx="1" presStyleCnt="5" custScaleX="244200" custScaleY="1290479" custLinFactY="-88771" custLinFactNeighborX="149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CD27F-16DC-4F31-BE2B-924D788E6F75}" type="pres">
      <dgm:prSet presAssocID="{3018961B-01A6-41F6-9B81-0B98D95ED339}" presName="aSpace" presStyleCnt="0"/>
      <dgm:spPr/>
    </dgm:pt>
    <dgm:pt modelId="{C0931CA9-0418-4064-8277-D53387544535}" type="pres">
      <dgm:prSet presAssocID="{21AED198-A93E-46AB-9CF8-0BC96A35547D}" presName="aNode" presStyleLbl="fgAcc1" presStyleIdx="2" presStyleCnt="5" custScaleX="244200" custScaleY="339760" custLinFactY="-18973" custLinFactNeighborX="-805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DBEDC6-8BFE-4467-8048-1BCAC0942840}" type="pres">
      <dgm:prSet presAssocID="{21AED198-A93E-46AB-9CF8-0BC96A35547D}" presName="aSpace" presStyleCnt="0"/>
      <dgm:spPr/>
    </dgm:pt>
    <dgm:pt modelId="{CABDF327-8A60-4AF2-BD1B-2A83F03D3368}" type="pres">
      <dgm:prSet presAssocID="{540889A5-BE50-4F9C-B305-767D0898E51E}" presName="aNode" presStyleLbl="fgAcc1" presStyleIdx="3" presStyleCnt="5" custScaleX="244200" custScaleY="228924" custLinFactY="61359" custLinFactNeighborX="-80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54A55-6F3F-42B1-965F-19C19999D5A7}" type="pres">
      <dgm:prSet presAssocID="{540889A5-BE50-4F9C-B305-767D0898E51E}" presName="aSpace" presStyleCnt="0"/>
      <dgm:spPr/>
    </dgm:pt>
    <dgm:pt modelId="{C84EC956-4A83-4F57-BD20-D883AF878938}" type="pres">
      <dgm:prSet presAssocID="{9ACB7FE2-0DDD-430D-B51B-8F70EA025DB3}" presName="aNode" presStyleLbl="fgAcc1" presStyleIdx="4" presStyleCnt="5" custScaleX="244432" custScaleY="245331" custLinFactY="173509" custLinFactNeighborX="-689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01B566-F954-496B-8BC2-C6B388839D41}" type="pres">
      <dgm:prSet presAssocID="{9ACB7FE2-0DDD-430D-B51B-8F70EA025DB3}" presName="aSpace" presStyleCnt="0"/>
      <dgm:spPr/>
    </dgm:pt>
  </dgm:ptLst>
  <dgm:cxnLst>
    <dgm:cxn modelId="{EE8A10B8-49A4-4B29-BD0F-362D9F91735E}" type="presOf" srcId="{9ACB7FE2-0DDD-430D-B51B-8F70EA025DB3}" destId="{C84EC956-4A83-4F57-BD20-D883AF878938}" srcOrd="0" destOrd="0" presId="urn:microsoft.com/office/officeart/2005/8/layout/pyramid2"/>
    <dgm:cxn modelId="{5D468E4F-5BB5-41FA-A8A0-906FB2CA3BF7}" type="presOf" srcId="{3018961B-01A6-41F6-9B81-0B98D95ED339}" destId="{2BA73FFF-702F-4D4F-BA5D-98EFC261A1BB}" srcOrd="0" destOrd="0" presId="urn:microsoft.com/office/officeart/2005/8/layout/pyramid2"/>
    <dgm:cxn modelId="{6DBAEFC9-76B4-4EDF-8815-E3F5C2EA077F}" srcId="{E0E590F8-8391-4C77-B122-9D3997AB5446}" destId="{3018961B-01A6-41F6-9B81-0B98D95ED339}" srcOrd="1" destOrd="0" parTransId="{6862533A-D5CD-4B79-9EDF-A16748105F34}" sibTransId="{2BAA079C-0FA2-46C8-A306-804FC0C51EBE}"/>
    <dgm:cxn modelId="{1C7CA77A-22B9-43F4-A063-457A79870190}" srcId="{E0E590F8-8391-4C77-B122-9D3997AB5446}" destId="{9ACB7FE2-0DDD-430D-B51B-8F70EA025DB3}" srcOrd="4" destOrd="0" parTransId="{83D3A003-DDBD-4FE7-8CAB-F73D6FD6EC72}" sibTransId="{CFD0D488-D8EE-4C9F-ACA4-DA89B715D22A}"/>
    <dgm:cxn modelId="{3A1155BE-8FDA-42F0-855F-83F9202DC817}" srcId="{E0E590F8-8391-4C77-B122-9D3997AB5446}" destId="{51D2982A-495F-4B30-8FFC-8A277846FB19}" srcOrd="0" destOrd="0" parTransId="{201529C3-4E24-4451-B302-072A3F20D9A9}" sibTransId="{04257793-C5CF-4850-B136-B820F129E1B1}"/>
    <dgm:cxn modelId="{1D26A28F-E3C1-4638-B926-F6EB6F3B1448}" type="presOf" srcId="{E0E590F8-8391-4C77-B122-9D3997AB5446}" destId="{EAD3EC8D-41E8-48B2-AC50-DA757502E36D}" srcOrd="0" destOrd="0" presId="urn:microsoft.com/office/officeart/2005/8/layout/pyramid2"/>
    <dgm:cxn modelId="{7C78CAD5-D3E6-409F-8BA0-29BA1705EE7B}" type="presOf" srcId="{540889A5-BE50-4F9C-B305-767D0898E51E}" destId="{CABDF327-8A60-4AF2-BD1B-2A83F03D3368}" srcOrd="0" destOrd="0" presId="urn:microsoft.com/office/officeart/2005/8/layout/pyramid2"/>
    <dgm:cxn modelId="{896C2CB7-28DC-4716-AFDA-E825C0A42A2E}" type="presOf" srcId="{21AED198-A93E-46AB-9CF8-0BC96A35547D}" destId="{C0931CA9-0418-4064-8277-D53387544535}" srcOrd="0" destOrd="0" presId="urn:microsoft.com/office/officeart/2005/8/layout/pyramid2"/>
    <dgm:cxn modelId="{DA4750E2-C2A8-4C65-9EB5-A11C65CD91B2}" srcId="{E0E590F8-8391-4C77-B122-9D3997AB5446}" destId="{21AED198-A93E-46AB-9CF8-0BC96A35547D}" srcOrd="2" destOrd="0" parTransId="{400A37FF-FF17-47AA-95D5-52A64A4D055E}" sibTransId="{62B79777-67C1-4D94-B0C6-1727A2A26702}"/>
    <dgm:cxn modelId="{A80B44E4-F570-4041-BA0F-CAA54FCF2393}" srcId="{E0E590F8-8391-4C77-B122-9D3997AB5446}" destId="{540889A5-BE50-4F9C-B305-767D0898E51E}" srcOrd="3" destOrd="0" parTransId="{AEBD353D-573F-4554-87AF-20161ECEE10E}" sibTransId="{13C64FCC-174D-4B11-B93D-01DBF1643283}"/>
    <dgm:cxn modelId="{F9BBCB4E-B2AE-42F2-9493-53778DEDBC6D}" type="presOf" srcId="{51D2982A-495F-4B30-8FFC-8A277846FB19}" destId="{982F869E-6C70-48CA-803C-4A5E775D788C}" srcOrd="0" destOrd="0" presId="urn:microsoft.com/office/officeart/2005/8/layout/pyramid2"/>
    <dgm:cxn modelId="{530519A4-E242-4AE3-83C8-526EDF59667A}" type="presParOf" srcId="{EAD3EC8D-41E8-48B2-AC50-DA757502E36D}" destId="{33F7CBFB-3DA8-4D5C-81FA-05549E9ADFF7}" srcOrd="0" destOrd="0" presId="urn:microsoft.com/office/officeart/2005/8/layout/pyramid2"/>
    <dgm:cxn modelId="{0D1203D5-EFC5-46F0-9B92-12794D7707D2}" type="presParOf" srcId="{EAD3EC8D-41E8-48B2-AC50-DA757502E36D}" destId="{2CC4E1D1-8BE8-4113-9AAB-D71F1B6E6F8B}" srcOrd="1" destOrd="0" presId="urn:microsoft.com/office/officeart/2005/8/layout/pyramid2"/>
    <dgm:cxn modelId="{4224AFB9-0994-4F66-987B-C8343483114D}" type="presParOf" srcId="{2CC4E1D1-8BE8-4113-9AAB-D71F1B6E6F8B}" destId="{982F869E-6C70-48CA-803C-4A5E775D788C}" srcOrd="0" destOrd="0" presId="urn:microsoft.com/office/officeart/2005/8/layout/pyramid2"/>
    <dgm:cxn modelId="{5F6949A3-596A-4C04-B884-687E8213AD1D}" type="presParOf" srcId="{2CC4E1D1-8BE8-4113-9AAB-D71F1B6E6F8B}" destId="{49B02385-2D21-4D52-A6B4-EF5E9F7E9953}" srcOrd="1" destOrd="0" presId="urn:microsoft.com/office/officeart/2005/8/layout/pyramid2"/>
    <dgm:cxn modelId="{2E5C8E97-0ECB-4F0A-9A21-4A81FB1BC00B}" type="presParOf" srcId="{2CC4E1D1-8BE8-4113-9AAB-D71F1B6E6F8B}" destId="{2BA73FFF-702F-4D4F-BA5D-98EFC261A1BB}" srcOrd="2" destOrd="0" presId="urn:microsoft.com/office/officeart/2005/8/layout/pyramid2"/>
    <dgm:cxn modelId="{731C6CB6-9DDE-47FF-9D41-7DE89B204173}" type="presParOf" srcId="{2CC4E1D1-8BE8-4113-9AAB-D71F1B6E6F8B}" destId="{53CCD27F-16DC-4F31-BE2B-924D788E6F75}" srcOrd="3" destOrd="0" presId="urn:microsoft.com/office/officeart/2005/8/layout/pyramid2"/>
    <dgm:cxn modelId="{CC3B3940-9CF5-4B30-B642-1AFCB4D49805}" type="presParOf" srcId="{2CC4E1D1-8BE8-4113-9AAB-D71F1B6E6F8B}" destId="{C0931CA9-0418-4064-8277-D53387544535}" srcOrd="4" destOrd="0" presId="urn:microsoft.com/office/officeart/2005/8/layout/pyramid2"/>
    <dgm:cxn modelId="{CCB62278-B3CA-4E41-8403-72E1ED17E18A}" type="presParOf" srcId="{2CC4E1D1-8BE8-4113-9AAB-D71F1B6E6F8B}" destId="{0EDBEDC6-8BFE-4467-8048-1BCAC0942840}" srcOrd="5" destOrd="0" presId="urn:microsoft.com/office/officeart/2005/8/layout/pyramid2"/>
    <dgm:cxn modelId="{783DEEC9-A1A3-49AF-BA86-56D919316E53}" type="presParOf" srcId="{2CC4E1D1-8BE8-4113-9AAB-D71F1B6E6F8B}" destId="{CABDF327-8A60-4AF2-BD1B-2A83F03D3368}" srcOrd="6" destOrd="0" presId="urn:microsoft.com/office/officeart/2005/8/layout/pyramid2"/>
    <dgm:cxn modelId="{C3A837C2-967A-43DB-8E67-0B4C466E78D0}" type="presParOf" srcId="{2CC4E1D1-8BE8-4113-9AAB-D71F1B6E6F8B}" destId="{DED54A55-6F3F-42B1-965F-19C19999D5A7}" srcOrd="7" destOrd="0" presId="urn:microsoft.com/office/officeart/2005/8/layout/pyramid2"/>
    <dgm:cxn modelId="{F17B2E4F-57EB-4CFE-BE81-E7F79CF06FC1}" type="presParOf" srcId="{2CC4E1D1-8BE8-4113-9AAB-D71F1B6E6F8B}" destId="{C84EC956-4A83-4F57-BD20-D883AF878938}" srcOrd="8" destOrd="0" presId="urn:microsoft.com/office/officeart/2005/8/layout/pyramid2"/>
    <dgm:cxn modelId="{70C1FC2E-1851-4FDA-A5DF-CB2BF5D664E2}" type="presParOf" srcId="{2CC4E1D1-8BE8-4113-9AAB-D71F1B6E6F8B}" destId="{F301B566-F954-496B-8BC2-C6B388839D41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F7CBFB-3DA8-4D5C-81FA-05549E9ADFF7}">
      <dsp:nvSpPr>
        <dsp:cNvPr id="0" name=""/>
        <dsp:cNvSpPr/>
      </dsp:nvSpPr>
      <dsp:spPr>
        <a:xfrm>
          <a:off x="1600189" y="0"/>
          <a:ext cx="5105399" cy="5105399"/>
        </a:xfrm>
        <a:prstGeom prst="triangle">
          <a:avLst/>
        </a:prstGeom>
        <a:solidFill>
          <a:srgbClr val="663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F869E-6C70-48CA-803C-4A5E775D788C}">
      <dsp:nvSpPr>
        <dsp:cNvPr id="0" name=""/>
        <dsp:cNvSpPr/>
      </dsp:nvSpPr>
      <dsp:spPr>
        <a:xfrm>
          <a:off x="201998" y="304800"/>
          <a:ext cx="8103801" cy="475210"/>
        </a:xfrm>
        <a:prstGeom prst="roundRect">
          <a:avLst/>
        </a:prstGeom>
        <a:solidFill>
          <a:schemeClr val="tx2">
            <a:lumMod val="40000"/>
            <a:lumOff val="60000"/>
            <a:alpha val="89804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Положение о бюджетном устройстве и бюджетном процессе в Грабовском сельсовете Бессоновского района Пензенской области, утвержденное решением  от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25.03.2022г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. №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191-38/3</a:t>
          </a:r>
          <a:endParaRPr lang="ru-RU" sz="1400" b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5196" y="327998"/>
        <a:ext cx="8057405" cy="428814"/>
      </dsp:txXfrm>
    </dsp:sp>
    <dsp:sp modelId="{2BA73FFF-702F-4D4F-BA5D-98EFC261A1BB}">
      <dsp:nvSpPr>
        <dsp:cNvPr id="0" name=""/>
        <dsp:cNvSpPr/>
      </dsp:nvSpPr>
      <dsp:spPr>
        <a:xfrm>
          <a:off x="201998" y="838200"/>
          <a:ext cx="8103801" cy="2148954"/>
        </a:xfrm>
        <a:prstGeom prst="roundRect">
          <a:avLst/>
        </a:prstGeom>
        <a:solidFill>
          <a:schemeClr val="tx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Муниципальные программы Грабовского сельсовета:</a:t>
          </a: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1. Развитие муниципальной службы Грабовского сельсовета </a:t>
          </a: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2.Управление муниципальными финансами, муниципальным долгом, муниципальной собственностью Грабовского сельсовета  </a:t>
          </a: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3.Социальная поддержка граждан Грабовского сельсовета </a:t>
          </a: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4. Комплексная программа модернизации и реформирования жилищно-коммунального хозяйства Грабовского сельсовета </a:t>
          </a: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5. Обеспечение функционирования транспортной инфраструктуры Грабовского сельсовета 6.Обеспечение общественного порядка и противодействие преступности в Грабовском сельсовете</a:t>
          </a:r>
        </a:p>
        <a:p>
          <a:pPr lvl="0" algn="just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7.Комплексное развитие сельской территории Грабовского сельсовета</a:t>
          </a:r>
          <a:endParaRPr lang="ru-RU" sz="1400" b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6901" y="943103"/>
        <a:ext cx="7893995" cy="1939148"/>
      </dsp:txXfrm>
    </dsp:sp>
    <dsp:sp modelId="{C0931CA9-0418-4064-8277-D53387544535}">
      <dsp:nvSpPr>
        <dsp:cNvPr id="0" name=""/>
        <dsp:cNvSpPr/>
      </dsp:nvSpPr>
      <dsp:spPr>
        <a:xfrm>
          <a:off x="152387" y="3124200"/>
          <a:ext cx="8103801" cy="565781"/>
        </a:xfrm>
        <a:prstGeom prst="roundRect">
          <a:avLst/>
        </a:prstGeom>
        <a:solidFill>
          <a:schemeClr val="tx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Прогнозный план приватизации муниципального имущества муниципального образования Грабовский сельсовет на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2024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 и плановый период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2025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и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годов, утвержденный решением от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17.11.2023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г.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№301-58/3</a:t>
          </a:r>
          <a:endParaRPr lang="ru-RU" sz="1400" b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0006" y="3151819"/>
        <a:ext cx="8048563" cy="510543"/>
      </dsp:txXfrm>
    </dsp:sp>
    <dsp:sp modelId="{CABDF327-8A60-4AF2-BD1B-2A83F03D3368}">
      <dsp:nvSpPr>
        <dsp:cNvPr id="0" name=""/>
        <dsp:cNvSpPr/>
      </dsp:nvSpPr>
      <dsp:spPr>
        <a:xfrm>
          <a:off x="152387" y="3886200"/>
          <a:ext cx="8103801" cy="381212"/>
        </a:xfrm>
        <a:prstGeom prst="roundRect">
          <a:avLst/>
        </a:prstGeom>
        <a:solidFill>
          <a:schemeClr val="tx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Основные направлениях бюджетной политики и налоговой политики Грабовского сельсовета на 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2024 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 и на плановый период 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2025 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и 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годов, одобренные постановлением  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№322 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от 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31.10.2023г</a:t>
          </a:r>
          <a:r>
            <a:rPr lang="ru-RU" sz="1400" b="0" i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0996" y="3904809"/>
        <a:ext cx="8066583" cy="343994"/>
      </dsp:txXfrm>
    </dsp:sp>
    <dsp:sp modelId="{C84EC956-4A83-4F57-BD20-D883AF878938}">
      <dsp:nvSpPr>
        <dsp:cNvPr id="0" name=""/>
        <dsp:cNvSpPr/>
      </dsp:nvSpPr>
      <dsp:spPr>
        <a:xfrm>
          <a:off x="152387" y="4495800"/>
          <a:ext cx="8111500" cy="408534"/>
        </a:xfrm>
        <a:prstGeom prst="roundRect">
          <a:avLst/>
        </a:prstGeom>
        <a:solidFill>
          <a:schemeClr val="tx2">
            <a:lumMod val="40000"/>
            <a:lumOff val="60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Прогноз социально-экономического развития Грабовского сельсовета на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2024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 и на плановый период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2025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и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годов, одобренный постановлением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№327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от 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08.11.2023г</a:t>
          </a:r>
          <a:r>
            <a:rPr lang="ru-RU" sz="1400" b="0" kern="12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0" kern="1200" dirty="0">
            <a:solidFill>
              <a:srgbClr val="000099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2330" y="4515743"/>
        <a:ext cx="8071614" cy="368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0.73265</cdr:x>
      <cdr:y>0.72996</cdr:y>
    </cdr:from>
    <cdr:to>
      <cdr:x>0.97774</cdr:x>
      <cdr:y>0.97961</cdr:y>
    </cdr:to>
    <cdr:pic>
      <cdr:nvPicPr>
        <cdr:cNvPr id="2" name="Picture 6">
          <a:extLst xmlns:a="http://schemas.openxmlformats.org/drawingml/2006/main">
            <a:ext uri="{FF2B5EF4-FFF2-40B4-BE49-F238E27FC236}">
              <a16:creationId xmlns:lc="http://schemas.openxmlformats.org/drawingml/2006/lockedCanvas" xmlns:a16="http://schemas.microsoft.com/office/drawing/2014/main" xmlns:p="http://schemas.openxmlformats.org/presentationml/2006/main" xmlns:r="http://schemas.openxmlformats.org/officeDocument/2006/relationships" xmlns="" id="{91CDB1FB-1A43-437F-A235-682EAA51A807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997553" y="4170372"/>
          <a:ext cx="2006401" cy="14262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B15FF-D324-4A89-9C41-37FC7BCD5E31}" type="datetimeFigureOut">
              <a:rPr lang="ru-RU" smtClean="0"/>
              <a:pPr/>
              <a:t>27.05.2024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993CF-690E-4418-9CD5-6273A535E4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726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="" xmlns:a16="http://schemas.microsoft.com/office/drawing/2014/main" id="{FB698A7D-95BA-479F-818A-82A06AA0EA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>
            <a:extLst>
              <a:ext uri="{FF2B5EF4-FFF2-40B4-BE49-F238E27FC236}">
                <a16:creationId xmlns="" xmlns:a16="http://schemas.microsoft.com/office/drawing/2014/main" id="{9FFFB082-611C-482B-B41B-23BA4BD564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5/27/2024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2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oleObject" Target="../embeddings/oleObject1.bin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emf"/><Relationship Id="rId9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447800"/>
            <a:ext cx="7620000" cy="3276599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b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Грабовского сельсовета </a:t>
            </a:r>
            <a:b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 и на плановый период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8" y="533400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16200000">
            <a:off x="-1509128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866888" cy="3349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Расходы бюджета  Грабовского сельсовета </a:t>
            </a:r>
            <a:b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разрезе муниципальных  программ (</a:t>
            </a:r>
            <a:r>
              <a:rPr lang="ru-RU" sz="22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22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0880582"/>
              </p:ext>
            </p:extLst>
          </p:nvPr>
        </p:nvGraphicFramePr>
        <p:xfrm>
          <a:off x="1219200" y="914400"/>
          <a:ext cx="7731760" cy="5476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4191000"/>
                <a:gridCol w="990600"/>
                <a:gridCol w="949960"/>
                <a:gridCol w="914400"/>
              </a:tblGrid>
              <a:tr h="3925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№ п/п</a:t>
                      </a:r>
                    </a:p>
                  </a:txBody>
                  <a:tcPr horzOverflow="overflow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Наименование муниципальных программ</a:t>
                      </a:r>
                    </a:p>
                  </a:txBody>
                  <a:tcPr horzOverflow="overflow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2024год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2025 </a:t>
                      </a: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год</a:t>
                      </a:r>
                    </a:p>
                  </a:txBody>
                  <a:tcPr horzOverflow="overflow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2026год</a:t>
                      </a:r>
                      <a:endParaRPr kumimoji="0" lang="ru-RU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77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Развитие муниципальной службы Грабовского сельсовета 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7 755,5</a:t>
                      </a: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7 561,6</a:t>
                      </a: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7 660,0</a:t>
                      </a: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</a:tr>
              <a:tr h="674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Управление муниципальными финансами, муниципальным долгом, муниципальной собственностью Грабовского сельсовета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791,5		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624,2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640,4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</a:tr>
              <a:tr h="477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Социальная поддержка граждан Грабовского сельсовета 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89,0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89,9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93,5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</a:tr>
              <a:tr h="674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Комплексная программа модернизации и реформирования жилищно-коммунального хозяйства Грабовского сельсовета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5 868,6		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2 614,9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2 140,4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</a:tr>
              <a:tr h="674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Обеспечение функционирования  транспортной инфраструктуры Грабовского сельсовета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23 092,2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22 379,7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29 827,1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</a:tr>
              <a:tr h="674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Обеспечение общественного порядка и противодействие преступности в Грабовском сельсовете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20,0</a:t>
                      </a:r>
                    </a:p>
                  </a:txBody>
                  <a:tcPr marL="9525" marR="9525" marT="9525" marB="0" anchor="ctr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20,0</a:t>
                      </a:r>
                    </a:p>
                  </a:txBody>
                  <a:tcPr marL="9525" marR="9525" marT="9525" marB="0" anchor="ctr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20,0</a:t>
                      </a:r>
                    </a:p>
                  </a:txBody>
                  <a:tcPr marL="9525" marR="9525" marT="9525" marB="0" anchor="ctr">
                    <a:solidFill>
                      <a:srgbClr val="CC9900"/>
                    </a:solidFill>
                  </a:tcPr>
                </a:tc>
              </a:tr>
              <a:tr h="477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Комплексное развитие сельской территории Грабовского сельсовета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-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-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ru-RU" sz="16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-</a:t>
                      </a:r>
                      <a:endParaRPr kumimoji="0" lang="ru-RU" sz="1600" b="1" i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</a:tr>
              <a:tr h="6604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Непрограммные расходы Грабовского сельсовета </a:t>
                      </a:r>
                    </a:p>
                  </a:txBody>
                  <a:tcPr horzOverflow="overflow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278,8</a:t>
                      </a:r>
                    </a:p>
                  </a:txBody>
                  <a:tcPr marL="9525" marR="9525" marT="9525" marB="0" anchor="ctr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60,0</a:t>
                      </a:r>
                    </a:p>
                  </a:txBody>
                  <a:tcPr marL="9525" marR="9525" marT="9525" marB="0" anchor="ctr"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ru-RU" sz="16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60,0</a:t>
                      </a:r>
                    </a:p>
                  </a:txBody>
                  <a:tcPr marL="9525" marR="9525" marT="9525" marB="0" anchor="ctr">
                    <a:solidFill>
                      <a:srgbClr val="CC9900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16200000">
            <a:off x="-1509128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255" y="5562600"/>
            <a:ext cx="43434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20588" y="495300"/>
            <a:ext cx="4442012" cy="4343400"/>
          </a:xfrm>
          <a:ln>
            <a:noFill/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Представленная информация предназначена для широкого </a:t>
            </a:r>
          </a:p>
          <a:p>
            <a:pPr algn="ctr">
              <a:buNone/>
            </a:pPr>
            <a:r>
              <a:rPr lang="ru-RU" sz="18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круга пользователей и будет интересна и полезна студентам, педагогам, врачам, молодым семьям, пенсионерам и другим категориям населения, так как бюджет поселения затрагивает интересы каждого жителя </a:t>
            </a:r>
          </a:p>
          <a:p>
            <a:pPr algn="ctr">
              <a:buNone/>
            </a:pPr>
            <a:r>
              <a:rPr lang="ru-RU" sz="1800" b="1" i="1" dirty="0" err="1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b="1" i="1" dirty="0" err="1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.Грабово</a:t>
            </a:r>
            <a:r>
              <a:rPr lang="ru-RU" sz="18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800" b="1" i="1" dirty="0" err="1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с.Чертково</a:t>
            </a:r>
            <a:endParaRPr lang="ru-RU" sz="1800" b="1" i="1" dirty="0" smtClean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8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3935341"/>
            <a:ext cx="3657600" cy="1462070"/>
          </a:xfrm>
          <a:ln>
            <a:noFill/>
          </a:ln>
        </p:spPr>
        <p:txBody>
          <a:bodyPr>
            <a:no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1800" b="1" i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постарались в доступной и понятной форме для граждан,  показать основные показатели бюджета поселения</a:t>
            </a:r>
            <a:endParaRPr lang="ru-RU" sz="1800" b="1" i="1" dirty="0"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667000" y="762000"/>
            <a:ext cx="5181600" cy="1828800"/>
          </a:xfrm>
          <a:prstGeom prst="ellipse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143000" y="2590800"/>
            <a:ext cx="3810000" cy="3657600"/>
          </a:xfrm>
          <a:prstGeom prst="ellipse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3333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334000" y="2590800"/>
            <a:ext cx="3657600" cy="3657600"/>
          </a:xfrm>
          <a:prstGeom prst="ellipse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333300"/>
              </a:solidFill>
            </a:endParaRPr>
          </a:p>
        </p:txBody>
      </p:sp>
      <p:pic>
        <p:nvPicPr>
          <p:cNvPr id="9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 rot="16200000">
            <a:off x="-1509128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788615"/>
            <a:ext cx="29622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558988"/>
            <a:ext cx="2360711" cy="221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17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5" descr="18b8088ba1ad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43000" y="0"/>
            <a:ext cx="1447800" cy="13716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743200" y="304800"/>
            <a:ext cx="609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Constantia" pitchFamily="18" charset="0"/>
              </a:rPr>
              <a:t>Бюджет</a:t>
            </a:r>
            <a:r>
              <a:rPr lang="ru-RU" dirty="0" smtClean="0">
                <a:latin typeface="Constantia" pitchFamily="18" charset="0"/>
              </a:rPr>
              <a:t> – план доходов и расходов для обеспечения  обязательств государства, закрепленных в Конституции Российской Федерации.   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90800" y="1447800"/>
            <a:ext cx="5257800" cy="533400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Constantia" pitchFamily="18" charset="0"/>
              </a:rPr>
              <a:t>Бюджетная система Российской Федерации</a:t>
            </a:r>
            <a:endParaRPr lang="ru-RU" b="1" dirty="0">
              <a:solidFill>
                <a:srgbClr val="663300"/>
              </a:solidFill>
              <a:latin typeface="Constanti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43000" y="2590800"/>
            <a:ext cx="1219200" cy="1828800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3300"/>
                </a:solidFill>
                <a:latin typeface="Constantia" pitchFamily="18" charset="0"/>
              </a:rPr>
              <a:t>федеральный бюджет</a:t>
            </a:r>
            <a:endParaRPr lang="ru-RU" sz="1400" b="1" dirty="0">
              <a:solidFill>
                <a:srgbClr val="663300"/>
              </a:solidFill>
              <a:latin typeface="Constant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90800" y="2590800"/>
            <a:ext cx="1371600" cy="1905000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3300"/>
                </a:solidFill>
                <a:latin typeface="Constantia" pitchFamily="18" charset="0"/>
              </a:rPr>
              <a:t>бюджеты государственных внебюджетных фондов Российской Федерации</a:t>
            </a:r>
            <a:endParaRPr lang="ru-RU" sz="1400" dirty="0">
              <a:solidFill>
                <a:srgbClr val="663300"/>
              </a:solidFill>
              <a:latin typeface="Constantia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91000" y="2590800"/>
            <a:ext cx="1371600" cy="1905000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3300"/>
                </a:solidFill>
                <a:latin typeface="Constantia" pitchFamily="18" charset="0"/>
              </a:rPr>
              <a:t>бюджеты субъектов Российской Федерации  </a:t>
            </a:r>
            <a:endParaRPr lang="ru-RU" sz="1400" dirty="0">
              <a:solidFill>
                <a:srgbClr val="663300"/>
              </a:solidFill>
              <a:latin typeface="Constantia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5000" y="2667000"/>
            <a:ext cx="1752600" cy="1828800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3300"/>
                </a:solidFill>
                <a:latin typeface="Constantia" pitchFamily="18" charset="0"/>
              </a:rPr>
              <a:t>бюджеты территориальных государственных внебюджетных фондов</a:t>
            </a:r>
            <a:endParaRPr lang="ru-RU" sz="1400" dirty="0">
              <a:solidFill>
                <a:srgbClr val="663300"/>
              </a:solidFill>
              <a:latin typeface="Constantia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20000" y="2667000"/>
            <a:ext cx="1219200" cy="1828800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663300"/>
                </a:solidFill>
                <a:latin typeface="Constantia" pitchFamily="18" charset="0"/>
              </a:rPr>
              <a:t>местные бюджеты</a:t>
            </a:r>
          </a:p>
          <a:p>
            <a:pPr algn="ctr"/>
            <a:endParaRPr lang="ru-RU" sz="1400" dirty="0">
              <a:solidFill>
                <a:srgbClr val="6633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71600" y="5029200"/>
            <a:ext cx="1981200" cy="1295400"/>
          </a:xfrm>
          <a:prstGeom prst="roundRect">
            <a:avLst/>
          </a:prstGeom>
          <a:solidFill>
            <a:srgbClr val="5F5F5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onstantia" pitchFamily="18" charset="0"/>
              </a:rPr>
              <a:t>бюджеты городских округов</a:t>
            </a:r>
            <a:endParaRPr lang="ru-RU" b="1" dirty="0">
              <a:latin typeface="Constantia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62400" y="4953000"/>
            <a:ext cx="1828800" cy="1371600"/>
          </a:xfrm>
          <a:prstGeom prst="roundRect">
            <a:avLst/>
          </a:prstGeom>
          <a:solidFill>
            <a:srgbClr val="5F5F5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onstantia" pitchFamily="18" charset="0"/>
              </a:rPr>
              <a:t>бюджеты муниципальных районов 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77000" y="4953000"/>
            <a:ext cx="2057400" cy="1371600"/>
          </a:xfrm>
          <a:prstGeom prst="roundRect">
            <a:avLst/>
          </a:prstGeom>
          <a:solidFill>
            <a:srgbClr val="5F5F5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Constantia" pitchFamily="18" charset="0"/>
              </a:rPr>
              <a:t>бюджеты городских и сельских поселений</a:t>
            </a:r>
            <a:endParaRPr lang="ru-RU" dirty="0" smtClean="0">
              <a:latin typeface="Constantia" pitchFamily="18" charset="0"/>
            </a:endParaRPr>
          </a:p>
          <a:p>
            <a:pPr algn="ctr"/>
            <a:endParaRPr lang="ru-RU" b="1" dirty="0">
              <a:latin typeface="Constantia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1905000" y="1981200"/>
            <a:ext cx="3048000" cy="685800"/>
          </a:xfrm>
          <a:prstGeom prst="straightConnector1">
            <a:avLst/>
          </a:prstGeom>
          <a:ln w="19050">
            <a:solidFill>
              <a:srgbClr val="33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505200" y="1981200"/>
            <a:ext cx="1447800" cy="685800"/>
          </a:xfrm>
          <a:prstGeom prst="straightConnector1">
            <a:avLst/>
          </a:prstGeom>
          <a:ln w="19050">
            <a:solidFill>
              <a:srgbClr val="33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953000" y="1981200"/>
            <a:ext cx="3352800" cy="762000"/>
          </a:xfrm>
          <a:prstGeom prst="straightConnector1">
            <a:avLst/>
          </a:prstGeom>
          <a:ln w="19050">
            <a:solidFill>
              <a:srgbClr val="33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953000" y="1981200"/>
            <a:ext cx="1714500" cy="762000"/>
          </a:xfrm>
          <a:prstGeom prst="straightConnector1">
            <a:avLst/>
          </a:prstGeom>
          <a:ln w="19050">
            <a:solidFill>
              <a:srgbClr val="33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4876800" y="1981200"/>
            <a:ext cx="76200" cy="762000"/>
          </a:xfrm>
          <a:prstGeom prst="straightConnector1">
            <a:avLst/>
          </a:prstGeom>
          <a:ln w="19050">
            <a:solidFill>
              <a:srgbClr val="33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12" idx="0"/>
          </p:cNvCxnSpPr>
          <p:nvPr/>
        </p:nvCxnSpPr>
        <p:spPr>
          <a:xfrm flipH="1">
            <a:off x="2362200" y="4495800"/>
            <a:ext cx="5791200" cy="533400"/>
          </a:xfrm>
          <a:prstGeom prst="straightConnector1">
            <a:avLst/>
          </a:prstGeom>
          <a:ln w="28575">
            <a:solidFill>
              <a:srgbClr val="33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5715000" y="4495800"/>
            <a:ext cx="2438400" cy="533400"/>
          </a:xfrm>
          <a:prstGeom prst="straightConnector1">
            <a:avLst/>
          </a:prstGeom>
          <a:ln w="28575">
            <a:solidFill>
              <a:srgbClr val="33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7848600" y="4495800"/>
            <a:ext cx="304800" cy="457200"/>
          </a:xfrm>
          <a:prstGeom prst="straightConnector1">
            <a:avLst/>
          </a:prstGeom>
          <a:ln w="28575">
            <a:solidFill>
              <a:srgbClr val="33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 rot="16200000">
            <a:off x="-1509128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43000" y="152400"/>
            <a:ext cx="7825680" cy="5676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6633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понятия</a:t>
            </a:r>
          </a:p>
        </p:txBody>
      </p:sp>
      <p:sp>
        <p:nvSpPr>
          <p:cNvPr id="5" name="TextBox 12"/>
          <p:cNvSpPr txBox="1">
            <a:spLocks noChangeArrowheads="1"/>
          </p:cNvSpPr>
          <p:nvPr/>
        </p:nvSpPr>
        <p:spPr bwMode="auto">
          <a:xfrm>
            <a:off x="1066800" y="981075"/>
            <a:ext cx="1981200" cy="132343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ДОХОДЫ БЮДЖЕТА -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поступающие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бюджет денежные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средства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бюджет 8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878326" y="908050"/>
            <a:ext cx="3276600" cy="1944688"/>
          </a:xfrm>
          <a:prstGeom prst="rect">
            <a:avLst/>
          </a:prstGeom>
          <a:noFill/>
        </p:spPr>
      </p:pic>
      <p:sp>
        <p:nvSpPr>
          <p:cNvPr id="7" name="Прямоугольник 24"/>
          <p:cNvSpPr>
            <a:spLocks noChangeArrowheads="1"/>
          </p:cNvSpPr>
          <p:nvPr/>
        </p:nvSpPr>
        <p:spPr bwMode="auto">
          <a:xfrm>
            <a:off x="6243826" y="980515"/>
            <a:ext cx="2525017" cy="10772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РАСХОДЫ БЮДЖЕТА -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выплачиваемые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бюджета денежные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средства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9929" y="2993901"/>
            <a:ext cx="1295400" cy="341922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часть доходов граждан и организаций, которые они обязаны заплатить государству (например, налог на доходы физических лиц, налог на прибыль, налог на имущество физических лиц, земельный налог и др.)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09800" y="2993901"/>
            <a:ext cx="1150938" cy="341922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НЕНАЛОГОВЫЕ ДОХОДЫ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платежи в виде штрафов, санкций за нарушение законодательства, платежи за пользование имуществом государства, средства самообложения граждан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08681" y="2993901"/>
            <a:ext cx="1511300" cy="341922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БЕЗВОЗМЕЗД-НЫЕ ПОСТУПЛЕ-НИЯ </a:t>
            </a:r>
            <a:r>
              <a:rPr lang="ru-RU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средства, которые поступают в бюджет безвозмездно (денежные средства, поступающие из вышестоящего бюджета (например, дотация из областного бюджета), а также безвозмездные перечисления от физических и юридических лиц</a:t>
            </a:r>
            <a:r>
              <a:rPr lang="ru-RU" sz="1000" dirty="0">
                <a:solidFill>
                  <a:schemeClr val="tx1"/>
                </a:solidFill>
              </a:rPr>
              <a:t>)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037503" y="3317967"/>
            <a:ext cx="9906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на культуру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75504" y="5643276"/>
            <a:ext cx="105682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а жилищно-коммунальное хозяйство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689848" y="3824916"/>
            <a:ext cx="127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на национальную экономику 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16821" y="5256992"/>
            <a:ext cx="13881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бще-государственные вопросы 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http://grabovsky.bessonovka.pnzreg.ru/upload/iblock/38c/%D1%83%D0%BB.%D0%9F%D0%BE%D0%B4%D0%B3%D0%BE%D1%80%D0%BD%D0%B0%D1%8F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57971" y="2820736"/>
            <a:ext cx="841985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&amp;Vcy; &amp;Gcy;&amp;rcy;&amp;acy;&amp;bcy;&amp;ocy;&amp;vcy;&amp;scy;&amp;kcy;&amp;ocy;&amp;mcy; &amp;scy;&amp;iecy;&amp;lcy;&amp;softcy;&amp;scy;&amp;ocy;&amp;vcy;&amp;iecy;&amp;tcy;&amp;iecy; &amp;gcy;&amp;ocy;&amp;tcy;&amp;ocy;&amp;vcy;&amp;yacy;&amp;tcy;&amp;scy;&amp;yacy; &amp;kcy; &amp;ocy;&amp;scy;&amp;iecy;&amp;ncy;&amp;ncy;&amp;iecy;&amp;mcy;&amp;ucy; &amp;pcy;&amp;rcy;&amp;icy;&amp;zcy;&amp;ycy;&amp;vcy;&amp;ucy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327" y="3599534"/>
            <a:ext cx="1304676" cy="85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5232765" y="4463445"/>
            <a:ext cx="14477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на национальную оборону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503" y="2563561"/>
            <a:ext cx="11430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15" descr="https://stv24.tv/wp-content/uploads/2017/11/vodoprovod-1024x6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7" descr="https://stv24.tv/wp-content/uploads/2017/11/vodoprovod-1024x60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32" y="4861740"/>
            <a:ext cx="1148003" cy="79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21" descr="http://archivegrabovsky.bessonovka.pnzreg.ru/files/grabovsky_bessonovka_pnzreg_ru/1dscn807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39548" y="4343529"/>
            <a:ext cx="1179030" cy="88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http://archivegrabovsky.bessonovka.pnzreg.ru/files/grabovsky_bessonovka_pnzreg_ru/bashny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04327" y="4861740"/>
            <a:ext cx="1054005" cy="79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030" y="3476423"/>
            <a:ext cx="902035" cy="67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 rot="16200000">
            <a:off x="-1652695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43000" y="152400"/>
            <a:ext cx="7799387" cy="6477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понятия</a:t>
            </a:r>
          </a:p>
        </p:txBody>
      </p:sp>
      <p:pic>
        <p:nvPicPr>
          <p:cNvPr id="3" name="Рисунок 2" descr="весы 3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62400" y="1463675"/>
            <a:ext cx="2362200" cy="177164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19200" y="1219200"/>
            <a:ext cx="2819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ДОХОДЫ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= ДЕФИЦИТ БЮДЖЕТА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НЕДОСТАЮЩИЕ СРЕДСТВА БЕРУТ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  ДОЛГ   ИЛИ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НАКОПЛЕНИЙ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7400" y="1143001"/>
            <a:ext cx="3048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ДОХОДЫ &gt; РАСХОДЫ = ПРОФИЦИТ БЮДЖЕТА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ИЗЛИШКИ СРЕДСТВ  НАПРАВЛЯЮТ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НАКОПЛЕНИЯ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7800" y="3810000"/>
            <a:ext cx="746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672020"/>
                </a:solidFill>
                <a:latin typeface="Constantia" pitchFamily="18" charset="0"/>
              </a:rPr>
              <a:t>Бюджет составляется, как правило, на три года – очередной финансовый год и плановый период</a:t>
            </a:r>
            <a:endParaRPr lang="ru-RU" b="1" dirty="0" smtClean="0">
              <a:latin typeface="Constantia" pitchFamily="18" charset="0"/>
            </a:endParaRPr>
          </a:p>
          <a:p>
            <a:endParaRPr lang="ru-RU" b="1" dirty="0" smtClean="0">
              <a:latin typeface="Constantia" pitchFamily="18" charset="0"/>
            </a:endParaRPr>
          </a:p>
          <a:p>
            <a:r>
              <a:rPr lang="ru-RU" b="1" dirty="0" smtClean="0">
                <a:solidFill>
                  <a:srgbClr val="672020"/>
                </a:solidFill>
                <a:latin typeface="Constantia" pitchFamily="18" charset="0"/>
              </a:rPr>
              <a:t>Очередной финансовый год – год, на который составляется  бюджет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onstantia" pitchFamily="18" charset="0"/>
              </a:rPr>
              <a:t>(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onstantia" pitchFamily="18" charset="0"/>
              </a:rPr>
              <a:t>2024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Constantia" pitchFamily="18" charset="0"/>
              </a:rPr>
              <a:t>год)</a:t>
            </a:r>
          </a:p>
          <a:p>
            <a:endParaRPr lang="ru-RU" b="1" dirty="0" smtClean="0">
              <a:latin typeface="Constantia" pitchFamily="18" charset="0"/>
            </a:endParaRPr>
          </a:p>
          <a:p>
            <a:r>
              <a:rPr lang="ru-RU" b="1" dirty="0" smtClean="0">
                <a:solidFill>
                  <a:srgbClr val="672020"/>
                </a:solidFill>
                <a:latin typeface="Constantia" pitchFamily="18" charset="0"/>
              </a:rPr>
              <a:t>Плановый период – два года, следующих за очередным финансовым годом (</a:t>
            </a:r>
            <a:r>
              <a:rPr lang="ru-RU" b="1" dirty="0" smtClean="0">
                <a:solidFill>
                  <a:srgbClr val="672020"/>
                </a:solidFill>
                <a:latin typeface="Constantia" pitchFamily="18" charset="0"/>
              </a:rPr>
              <a:t>2025 </a:t>
            </a:r>
            <a:r>
              <a:rPr lang="ru-RU" b="1" dirty="0" smtClean="0">
                <a:solidFill>
                  <a:srgbClr val="672020"/>
                </a:solidFill>
                <a:latin typeface="Constantia" pitchFamily="18" charset="0"/>
              </a:rPr>
              <a:t>и </a:t>
            </a:r>
            <a:r>
              <a:rPr lang="ru-RU" b="1" dirty="0" smtClean="0">
                <a:solidFill>
                  <a:srgbClr val="672020"/>
                </a:solidFill>
                <a:latin typeface="Constantia" pitchFamily="18" charset="0"/>
              </a:rPr>
              <a:t>2026 </a:t>
            </a:r>
            <a:r>
              <a:rPr lang="ru-RU" b="1" dirty="0" smtClean="0">
                <a:solidFill>
                  <a:srgbClr val="672020"/>
                </a:solidFill>
                <a:latin typeface="Constantia" pitchFamily="18" charset="0"/>
              </a:rPr>
              <a:t>годов)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7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rot="16200000">
            <a:off x="-1509128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43000" y="152400"/>
            <a:ext cx="7696200" cy="9906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Стадии бюджета</a:t>
            </a:r>
          </a:p>
        </p:txBody>
      </p:sp>
      <p:pic>
        <p:nvPicPr>
          <p:cNvPr id="5" name="Схема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143000"/>
            <a:ext cx="8153400" cy="5318225"/>
          </a:xfrm>
          <a:prstGeom prst="rect">
            <a:avLst/>
          </a:prstGeom>
          <a:noFill/>
        </p:spPr>
      </p:pic>
      <p:pic>
        <p:nvPicPr>
          <p:cNvPr id="4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16200000">
            <a:off x="-1509128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152400"/>
            <a:ext cx="7315200" cy="10668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 – правовые акты, </a:t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формировании бюджета на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плановый период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770221"/>
              </p:ext>
            </p:extLst>
          </p:nvPr>
        </p:nvGraphicFramePr>
        <p:xfrm>
          <a:off x="685800" y="1295400"/>
          <a:ext cx="8305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6200000">
            <a:off x="-1509128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752600" y="228600"/>
            <a:ext cx="6897688" cy="615553"/>
          </a:xfrm>
          <a:prstGeom prst="rect">
            <a:avLst/>
          </a:prstGeom>
          <a:blipFill rotWithShape="0">
            <a:blip r:embed="rId2">
              <a:duotone>
                <a:schemeClr val="bg2">
                  <a:shade val="9000"/>
                  <a:satMod val="300000"/>
                </a:schemeClr>
                <a:schemeClr val="bg2">
                  <a:tint val="90000"/>
                  <a:satMod val="225000"/>
                </a:schemeClr>
              </a:duotone>
            </a:blip>
            <a:tile tx="-971600" ty="-476672" sx="90000" sy="90000" flip="xy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r>
              <a:rPr lang="ru-RU" dirty="0"/>
              <a:t>Основные характеристики бюджета </a:t>
            </a:r>
          </a:p>
          <a:p>
            <a:r>
              <a:rPr lang="ru-RU" dirty="0"/>
              <a:t>Грабовского сельсовета</a:t>
            </a:r>
          </a:p>
        </p:txBody>
      </p:sp>
      <p:pic>
        <p:nvPicPr>
          <p:cNvPr id="4" name="Рисунок 9" descr="бюджет 2014-20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981200" y="1287313"/>
            <a:ext cx="6248400" cy="180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384959"/>
              </p:ext>
            </p:extLst>
          </p:nvPr>
        </p:nvGraphicFramePr>
        <p:xfrm>
          <a:off x="1543844" y="3460376"/>
          <a:ext cx="7315199" cy="2666899"/>
        </p:xfrm>
        <a:graphic>
          <a:graphicData uri="http://schemas.openxmlformats.org/drawingml/2006/table">
            <a:tbl>
              <a:tblPr/>
              <a:tblGrid>
                <a:gridCol w="1790586"/>
                <a:gridCol w="1790586"/>
                <a:gridCol w="1790586"/>
                <a:gridCol w="1943441"/>
              </a:tblGrid>
              <a:tr h="8381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Доходы бюджета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Расходы бюджета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Дефицит/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itchFamily="18" charset="0"/>
                        </a:rPr>
                        <a:t>профицит (-/+)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9900"/>
                    </a:solidFill>
                  </a:tcPr>
                </a:tc>
              </a:tr>
              <a:tr h="548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2024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37895,6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37895,6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</a:tr>
              <a:tr h="548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2025год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33718,2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33718,2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1E7"/>
                    </a:solidFill>
                  </a:tcPr>
                </a:tc>
              </a:tr>
              <a:tr h="5485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2026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41179,9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41179,9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3CB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239000" y="3121223"/>
            <a:ext cx="1371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Constantia" pitchFamily="18" charset="0"/>
              </a:rPr>
              <a:t>тыс.рублей</a:t>
            </a:r>
            <a:endParaRPr lang="ru-RU" sz="1400" b="1" i="1" dirty="0">
              <a:latin typeface="Constantia" pitchFamily="18" charset="0"/>
            </a:endParaRPr>
          </a:p>
        </p:txBody>
      </p:sp>
      <p:pic>
        <p:nvPicPr>
          <p:cNvPr id="7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rot="16200000">
            <a:off x="-1509128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6" name="Rectangle 3">
            <a:extLst>
              <a:ext uri="{FF2B5EF4-FFF2-40B4-BE49-F238E27FC236}">
                <a16:creationId xmlns:a16="http://schemas.microsoft.com/office/drawing/2014/main" xmlns="" id="{1023EBFE-294F-4EA1-A12E-01A136DD76E4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1600201"/>
            <a:ext cx="8229600" cy="812530"/>
          </a:xfrm>
        </p:spPr>
        <p:txBody>
          <a:bodyPr lIns="0" tIns="0" rIns="0" bIns="0">
            <a:spAutoFit/>
          </a:bodyPr>
          <a:lstStyle/>
          <a:p>
            <a:pPr eaLnBrk="1" hangingPunct="1">
              <a:defRPr/>
            </a:pPr>
            <a:endParaRPr lang="ru-RU" dirty="0"/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xmlns="" id="{79A85164-6BEB-4E65-9479-5B7340B8C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xmlns="" id="{B395A2A3-3DEA-432B-8195-80C70948D4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7" y="1196977"/>
          <a:ext cx="7731125" cy="415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Диаграмма" r:id="rId3" imgW="6458102" imgH="3476549" progId="MSGraph.Chart.8">
                  <p:embed/>
                </p:oleObj>
              </mc:Choice>
              <mc:Fallback>
                <p:oleObj name="Диаграмма" r:id="rId3" imgW="6458102" imgH="3476549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7" y="1196977"/>
                        <a:ext cx="7731125" cy="415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 useBgFill="1">
        <p:nvSpPr>
          <p:cNvPr id="91138" name="Rectangle 2">
            <a:extLst>
              <a:ext uri="{FF2B5EF4-FFF2-40B4-BE49-F238E27FC236}">
                <a16:creationId xmlns:a16="http://schemas.microsoft.com/office/drawing/2014/main" xmlns="" id="{9C6FC5E5-DAF0-4CE5-BC92-3DBEE694577E}"/>
              </a:ext>
            </a:extLst>
          </p:cNvPr>
          <p:cNvSpPr>
            <a:spLocks/>
          </p:cNvSpPr>
          <p:nvPr/>
        </p:nvSpPr>
        <p:spPr bwMode="auto">
          <a:xfrm>
            <a:off x="971600" y="476672"/>
            <a:ext cx="7848872" cy="89255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/>
            </a:r>
            <a:br>
              <a:rPr lang="ru-RU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</a:br>
            <a:r>
              <a:rPr lang="ru-RU" sz="2000" b="1" i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Структура доходной части бюджета Грабовского сельсовета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ru-RU" sz="2000" b="1" dirty="0">
              <a:solidFill>
                <a:srgbClr val="66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5520775D-8946-45F6-AE45-391ACE126D8B}"/>
              </a:ext>
            </a:extLst>
          </p:cNvPr>
          <p:cNvSpPr>
            <a:spLocks/>
          </p:cNvSpPr>
          <p:nvPr/>
        </p:nvSpPr>
        <p:spPr bwMode="auto">
          <a:xfrm>
            <a:off x="457200" y="1600201"/>
            <a:ext cx="8229600" cy="1083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CCCC00"/>
              </a:buClr>
              <a:buSzPct val="80000"/>
              <a:buFont typeface="Wingdings" pitchFamily="2" charset="2"/>
              <a:buChar char="n"/>
              <a:defRPr/>
            </a:pPr>
            <a:endParaRPr lang="ru-RU" sz="320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rgbClr val="CCCC00"/>
              </a:buClr>
              <a:buSzPct val="80000"/>
              <a:buFont typeface="Wingdings" pitchFamily="2" charset="2"/>
              <a:buChar char="n"/>
              <a:defRPr/>
            </a:pPr>
            <a:endParaRPr lang="ru-RU" sz="320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1033" name="Rectangle 5">
            <a:extLst>
              <a:ext uri="{FF2B5EF4-FFF2-40B4-BE49-F238E27FC236}">
                <a16:creationId xmlns:a16="http://schemas.microsoft.com/office/drawing/2014/main" xmlns="" id="{629C2552-C424-4B72-BB55-9534893EC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1027" name="Object 17">
            <a:extLst>
              <a:ext uri="{FF2B5EF4-FFF2-40B4-BE49-F238E27FC236}">
                <a16:creationId xmlns:a16="http://schemas.microsoft.com/office/drawing/2014/main" xmlns="" id="{28955A1B-2BAD-4BDF-8FAE-015FBD03EF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7" y="1196977"/>
          <a:ext cx="7731125" cy="415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Диаграмма" r:id="rId5" imgW="6458102" imgH="3486302" progId="MSGraph.Chart.8">
                  <p:embed/>
                </p:oleObj>
              </mc:Choice>
              <mc:Fallback>
                <p:oleObj name="Диаграмма" r:id="rId5" imgW="6458102" imgH="3486302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7" y="1196977"/>
                        <a:ext cx="7731125" cy="415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8">
            <a:extLst>
              <a:ext uri="{FF2B5EF4-FFF2-40B4-BE49-F238E27FC236}">
                <a16:creationId xmlns:a16="http://schemas.microsoft.com/office/drawing/2014/main" xmlns="" id="{0C833A49-0FE5-4E8E-A832-D307D6A1F6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1793217"/>
              </p:ext>
            </p:extLst>
          </p:nvPr>
        </p:nvGraphicFramePr>
        <p:xfrm>
          <a:off x="222252" y="1916832"/>
          <a:ext cx="8699500" cy="3924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4" y="1600200"/>
            <a:ext cx="1871663" cy="178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 rot="16200000">
            <a:off x="-1509128" y="3607887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2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4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4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4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4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6" grpId="0" build="p"/>
      <p:bldP spid="91138" grpId="0" animBg="1"/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CF42BE76-1A48-4B85-91CD-68A00762F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31" y="471875"/>
            <a:ext cx="9144000" cy="615553"/>
          </a:xfrm>
          <a:prstGeom prst="rect">
            <a:avLst/>
          </a:prstGeom>
          <a:blipFill rotWithShape="0">
            <a:blip r:embed="rId4">
              <a:duotone>
                <a:schemeClr val="bg2">
                  <a:shade val="9000"/>
                  <a:satMod val="300000"/>
                </a:schemeClr>
                <a:schemeClr val="bg2">
                  <a:tint val="90000"/>
                  <a:satMod val="225000"/>
                </a:schemeClr>
              </a:duotone>
            </a:blip>
            <a:tile tx="-971600" ty="-476672" sx="90000" sy="90000" flip="xy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000" b="1" i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Функциональное распределение расходов </a:t>
            </a:r>
          </a:p>
          <a:p>
            <a:pPr algn="ctr">
              <a:spcBef>
                <a:spcPct val="0"/>
              </a:spcBef>
            </a:pPr>
            <a:r>
              <a:rPr lang="ru-RU" sz="2000" b="1" i="1" dirty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бюджета Грабовского сельсовета </a:t>
            </a:r>
            <a:endParaRPr lang="ru-RU" b="1" dirty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</a:endParaRPr>
          </a:p>
        </p:txBody>
      </p:sp>
      <p:sp>
        <p:nvSpPr>
          <p:cNvPr id="21511" name="Rectangle 28">
            <a:extLst>
              <a:ext uri="{FF2B5EF4-FFF2-40B4-BE49-F238E27FC236}">
                <a16:creationId xmlns="" xmlns:a16="http://schemas.microsoft.com/office/drawing/2014/main" id="{5FED916B-6CD4-47F7-B003-125E2F111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2774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3" name="Rectangle 28">
            <a:extLst>
              <a:ext uri="{FF2B5EF4-FFF2-40B4-BE49-F238E27FC236}">
                <a16:creationId xmlns="" xmlns:a16="http://schemas.microsoft.com/office/drawing/2014/main" id="{D8BF6E90-C519-46BE-84A7-9B8717445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2774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14" name="Text Box 15">
            <a:extLst>
              <a:ext uri="{FF2B5EF4-FFF2-40B4-BE49-F238E27FC236}">
                <a16:creationId xmlns="" xmlns:a16="http://schemas.microsoft.com/office/drawing/2014/main" id="{F5E5FCD6-5819-4D61-8CBD-936D1739D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5" y="3500438"/>
            <a:ext cx="11509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1515" name="Text Box 16">
            <a:extLst>
              <a:ext uri="{FF2B5EF4-FFF2-40B4-BE49-F238E27FC236}">
                <a16:creationId xmlns="" xmlns:a16="http://schemas.microsoft.com/office/drawing/2014/main" id="{BF8496B8-3669-464C-BDE6-509D03441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89363"/>
            <a:ext cx="2305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1516" name="Text Box 17">
            <a:extLst>
              <a:ext uri="{FF2B5EF4-FFF2-40B4-BE49-F238E27FC236}">
                <a16:creationId xmlns="" xmlns:a16="http://schemas.microsoft.com/office/drawing/2014/main" id="{CF863859-4DDE-4222-8E2C-BEDF6E91E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5" y="3500438"/>
            <a:ext cx="11509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1517" name="Text Box 18">
            <a:extLst>
              <a:ext uri="{FF2B5EF4-FFF2-40B4-BE49-F238E27FC236}">
                <a16:creationId xmlns="" xmlns:a16="http://schemas.microsoft.com/office/drawing/2014/main" id="{22CD14C6-8F2E-40AD-BD06-40A0DBF2B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89363"/>
            <a:ext cx="2305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graphicFrame>
        <p:nvGraphicFramePr>
          <p:cNvPr id="5" name="Object 24">
            <a:extLst>
              <a:ext uri="{FF2B5EF4-FFF2-40B4-BE49-F238E27FC236}">
                <a16:creationId xmlns="" xmlns:a16="http://schemas.microsoft.com/office/drawing/2014/main" id="{E380DADB-247A-411B-B803-7423E05216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310657"/>
              </p:ext>
            </p:extLst>
          </p:nvPr>
        </p:nvGraphicFramePr>
        <p:xfrm>
          <a:off x="5918202" y="1031877"/>
          <a:ext cx="3175000" cy="2570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43514"/>
              </p:ext>
            </p:extLst>
          </p:nvPr>
        </p:nvGraphicFramePr>
        <p:xfrm>
          <a:off x="936647" y="1087428"/>
          <a:ext cx="8186162" cy="5713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5123" name="Picture 3" descr="C:\Documents and Settings\Admin\Рабочий стол\Паутова\ДОКУМЕНТАЦИЯ РАЗНАЯ\Электронный бюджет\информация на сайт\1.4. общие сведения о ППО\герб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" y="362932"/>
            <a:ext cx="833437" cy="83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 rot="16200000">
            <a:off x="-1556443" y="3383422"/>
            <a:ext cx="405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 для граждан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271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лнцестояние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3891A7"/>
    </a:accent1>
    <a:accent2>
      <a:srgbClr val="FEB80A"/>
    </a:accent2>
    <a:accent3>
      <a:srgbClr val="C32D2E"/>
    </a:accent3>
    <a:accent4>
      <a:srgbClr val="84AA33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1267</TotalTime>
  <Words>680</Words>
  <Application>Microsoft Office PowerPoint</Application>
  <PresentationFormat>Экран (4:3)</PresentationFormat>
  <Paragraphs>158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Солнцестояние</vt:lpstr>
      <vt:lpstr>Диаграмма</vt:lpstr>
      <vt:lpstr>Бюджет  Грабовского сельсовета  на 2024 год и на плановый период 2025 и 2026 годов</vt:lpstr>
      <vt:lpstr>Презентация PowerPoint</vt:lpstr>
      <vt:lpstr>Презентация PowerPoint</vt:lpstr>
      <vt:lpstr>Презентация PowerPoint</vt:lpstr>
      <vt:lpstr>Презентация PowerPoint</vt:lpstr>
      <vt:lpstr>Нормативно – правовые акты,  при формировании бюджета на 2024 год  и плановый период 2025 и 2026 годов</vt:lpstr>
      <vt:lpstr>Презентация PowerPoint</vt:lpstr>
      <vt:lpstr>Презентация PowerPoint</vt:lpstr>
      <vt:lpstr>Презентация PowerPoint</vt:lpstr>
      <vt:lpstr>  Расходы бюджета  Грабовского сельсовета  в разрезе муниципальных  программ (тыс.руб)</vt:lpstr>
      <vt:lpstr>спасибо за внимание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180</cp:revision>
  <dcterms:created xsi:type="dcterms:W3CDTF">2016-02-12T05:48:00Z</dcterms:created>
  <dcterms:modified xsi:type="dcterms:W3CDTF">2024-05-27T09:37:38Z</dcterms:modified>
</cp:coreProperties>
</file>